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3"/>
  </p:notesMasterIdLst>
  <p:sldIdLst>
    <p:sldId id="257" r:id="rId2"/>
  </p:sldIdLst>
  <p:sldSz cx="6858000" cy="9144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F2F2F2"/>
    <a:srgbClr val="00477B"/>
    <a:srgbClr val="E48797"/>
    <a:srgbClr val="7B2360"/>
    <a:srgbClr val="0060A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737"/>
    <p:restoredTop sz="80602"/>
  </p:normalViewPr>
  <p:slideViewPr>
    <p:cSldViewPr snapToGrid="0" snapToObjects="1">
      <p:cViewPr varScale="1">
        <p:scale>
          <a:sx n="61" d="100"/>
          <a:sy n="61" d="100"/>
        </p:scale>
        <p:origin x="656" y="2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tiff>
</file>

<file path=ppt/media/image2.tiff>
</file>

<file path=ppt/media/image3.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1A69967-7EFE-D84A-8EE9-5315AE8E0BFB}" type="datetimeFigureOut">
              <a:rPr lang="en-US" smtClean="0"/>
              <a:t>7/25/18</a:t>
            </a:fld>
            <a:endParaRPr lang="en-US"/>
          </a:p>
        </p:txBody>
      </p:sp>
      <p:sp>
        <p:nvSpPr>
          <p:cNvPr id="4" name="Slide Image Placeholder 3"/>
          <p:cNvSpPr>
            <a:spLocks noGrp="1" noRot="1" noChangeAspect="1"/>
          </p:cNvSpPr>
          <p:nvPr>
            <p:ph type="sldImg" idx="2"/>
          </p:nvPr>
        </p:nvSpPr>
        <p:spPr>
          <a:xfrm>
            <a:off x="2271713" y="1143000"/>
            <a:ext cx="231457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6720B83-E3A4-5D4B-AD60-7E09755E429D}" type="slidenum">
              <a:rPr lang="en-US" smtClean="0"/>
              <a:t>‹#›</a:t>
            </a:fld>
            <a:endParaRPr lang="en-US"/>
          </a:p>
        </p:txBody>
      </p:sp>
    </p:spTree>
    <p:extLst>
      <p:ext uri="{BB962C8B-B14F-4D97-AF65-F5344CB8AC3E}">
        <p14:creationId xmlns:p14="http://schemas.microsoft.com/office/powerpoint/2010/main" val="23408465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Extreme Heat &amp; Health (Core Science Keynote &amp; Research Talks – “offer attendees a chance to listen to speakers summarize the state of current knowledge in a given field”). Suggestions were: Ollie Jay and/or Rebekah Lucas. Both are experts in extreme environments and human survival &amp; health; extreme heat, physiology, and the spectrum of human health impacts. Extremes of focus: Extremes of and Resilience to Heat (and Cold?)</a:t>
            </a:r>
          </a:p>
        </p:txBody>
      </p:sp>
      <p:sp>
        <p:nvSpPr>
          <p:cNvPr id="4" name="Slide Number Placeholder 3"/>
          <p:cNvSpPr>
            <a:spLocks noGrp="1"/>
          </p:cNvSpPr>
          <p:nvPr>
            <p:ph type="sldNum" sz="quarter" idx="10"/>
          </p:nvPr>
        </p:nvSpPr>
        <p:spPr/>
        <p:txBody>
          <a:bodyPr/>
          <a:lstStyle/>
          <a:p>
            <a:fld id="{D6720B83-E3A4-5D4B-AD60-7E09755E429D}" type="slidenum">
              <a:rPr lang="en-US" smtClean="0"/>
              <a:t>1</a:t>
            </a:fld>
            <a:endParaRPr lang="en-US"/>
          </a:p>
        </p:txBody>
      </p:sp>
    </p:spTree>
    <p:extLst>
      <p:ext uri="{BB962C8B-B14F-4D97-AF65-F5344CB8AC3E}">
        <p14:creationId xmlns:p14="http://schemas.microsoft.com/office/powerpoint/2010/main" val="17384454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14350" y="1496484"/>
            <a:ext cx="5829300" cy="3183467"/>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857250" y="4802717"/>
            <a:ext cx="5143500" cy="2207683"/>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03C113C-068A-2E43-86BC-BEC68FF600A3}" type="datetimeFigureOut">
              <a:rPr lang="en-US" smtClean="0"/>
              <a:t>7/25/18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11510792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03C113C-068A-2E43-86BC-BEC68FF600A3}" type="datetimeFigureOut">
              <a:rPr lang="en-US" smtClean="0"/>
              <a:t>7/25/18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26122005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07757" y="486834"/>
            <a:ext cx="1478756" cy="7749117"/>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471488" y="486834"/>
            <a:ext cx="4350544" cy="774911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03C113C-068A-2E43-86BC-BEC68FF600A3}" type="datetimeFigureOut">
              <a:rPr lang="en-US" smtClean="0"/>
              <a:t>7/25/18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17820246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03C113C-068A-2E43-86BC-BEC68FF600A3}" type="datetimeFigureOut">
              <a:rPr lang="en-US" smtClean="0"/>
              <a:t>7/25/18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2320220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67916" y="2279653"/>
            <a:ext cx="5915025" cy="3803649"/>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467916" y="6119286"/>
            <a:ext cx="5915025" cy="2000249"/>
          </a:xfrm>
        </p:spPr>
        <p:txBody>
          <a:bodyPr/>
          <a:lstStyle>
            <a:lvl1pPr marL="0" indent="0">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03C113C-068A-2E43-86BC-BEC68FF600A3}" type="datetimeFigureOut">
              <a:rPr lang="en-US" smtClean="0"/>
              <a:t>7/25/18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32838033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471488" y="2434167"/>
            <a:ext cx="2914650" cy="580178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471863" y="2434167"/>
            <a:ext cx="2914650" cy="580178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03C113C-068A-2E43-86BC-BEC68FF600A3}" type="datetimeFigureOut">
              <a:rPr lang="en-US" smtClean="0"/>
              <a:t>7/25/18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9610267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72381" y="486836"/>
            <a:ext cx="5915025" cy="1767417"/>
          </a:xfrm>
        </p:spPr>
        <p:txBody>
          <a:bodyPr/>
          <a:lstStyle/>
          <a:p>
            <a:r>
              <a:rPr lang="en-US"/>
              <a:t>Click to edit Master title style</a:t>
            </a:r>
            <a:endParaRPr lang="en-US" dirty="0"/>
          </a:p>
        </p:txBody>
      </p:sp>
      <p:sp>
        <p:nvSpPr>
          <p:cNvPr id="3" name="Text Placeholder 2"/>
          <p:cNvSpPr>
            <a:spLocks noGrp="1"/>
          </p:cNvSpPr>
          <p:nvPr>
            <p:ph type="body" idx="1"/>
          </p:nvPr>
        </p:nvSpPr>
        <p:spPr>
          <a:xfrm>
            <a:off x="472381" y="2241551"/>
            <a:ext cx="2901255" cy="1098549"/>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p:cNvSpPr>
            <a:spLocks noGrp="1"/>
          </p:cNvSpPr>
          <p:nvPr>
            <p:ph sz="half" idx="2"/>
          </p:nvPr>
        </p:nvSpPr>
        <p:spPr>
          <a:xfrm>
            <a:off x="472381" y="3340100"/>
            <a:ext cx="2901255" cy="491278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471863" y="2241551"/>
            <a:ext cx="2915543" cy="1098549"/>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p:cNvSpPr>
            <a:spLocks noGrp="1"/>
          </p:cNvSpPr>
          <p:nvPr>
            <p:ph sz="quarter" idx="4"/>
          </p:nvPr>
        </p:nvSpPr>
        <p:spPr>
          <a:xfrm>
            <a:off x="3471863" y="3340100"/>
            <a:ext cx="2915543" cy="491278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03C113C-068A-2E43-86BC-BEC68FF600A3}" type="datetimeFigureOut">
              <a:rPr lang="en-US" smtClean="0"/>
              <a:t>7/25/18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10143621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03C113C-068A-2E43-86BC-BEC68FF600A3}" type="datetimeFigureOut">
              <a:rPr lang="en-US" smtClean="0"/>
              <a:t>7/25/18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28206950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03C113C-068A-2E43-86BC-BEC68FF600A3}" type="datetimeFigureOut">
              <a:rPr lang="en-US" smtClean="0"/>
              <a:t>7/25/18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22460684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09600"/>
            <a:ext cx="2211884" cy="213360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2915543" y="1316569"/>
            <a:ext cx="3471863" cy="6498167"/>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72381" y="2743200"/>
            <a:ext cx="2211884" cy="508211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fld id="{403C113C-068A-2E43-86BC-BEC68FF600A3}" type="datetimeFigureOut">
              <a:rPr lang="en-US" smtClean="0"/>
              <a:t>7/25/18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25745156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09600"/>
            <a:ext cx="2211884" cy="213360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2915543" y="1316569"/>
            <a:ext cx="3471863" cy="6498167"/>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472381" y="2743200"/>
            <a:ext cx="2211884" cy="508211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fld id="{403C113C-068A-2E43-86BC-BEC68FF600A3}" type="datetimeFigureOut">
              <a:rPr lang="en-US" smtClean="0"/>
              <a:t>7/25/18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9135325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71488" y="486836"/>
            <a:ext cx="5915025" cy="176741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471488" y="2434167"/>
            <a:ext cx="5915025" cy="580178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471488" y="8475136"/>
            <a:ext cx="1543050" cy="486833"/>
          </a:xfrm>
          <a:prstGeom prst="rect">
            <a:avLst/>
          </a:prstGeom>
        </p:spPr>
        <p:txBody>
          <a:bodyPr vert="horz" lIns="91440" tIns="45720" rIns="91440" bIns="45720" rtlCol="0" anchor="ctr"/>
          <a:lstStyle>
            <a:lvl1pPr algn="l">
              <a:defRPr sz="900">
                <a:solidFill>
                  <a:schemeClr val="tx1">
                    <a:tint val="75000"/>
                  </a:schemeClr>
                </a:solidFill>
              </a:defRPr>
            </a:lvl1pPr>
          </a:lstStyle>
          <a:p>
            <a:fld id="{403C113C-068A-2E43-86BC-BEC68FF600A3}" type="datetimeFigureOut">
              <a:rPr lang="en-US" smtClean="0"/>
              <a:t>7/25/18</a:t>
            </a:fld>
            <a:endParaRPr lang="en-US"/>
          </a:p>
        </p:txBody>
      </p:sp>
      <p:sp>
        <p:nvSpPr>
          <p:cNvPr id="5" name="Footer Placeholder 4"/>
          <p:cNvSpPr>
            <a:spLocks noGrp="1"/>
          </p:cNvSpPr>
          <p:nvPr>
            <p:ph type="ftr" sz="quarter" idx="3"/>
          </p:nvPr>
        </p:nvSpPr>
        <p:spPr>
          <a:xfrm>
            <a:off x="2271713" y="8475136"/>
            <a:ext cx="2314575" cy="486833"/>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43463" y="8475136"/>
            <a:ext cx="1543050" cy="486833"/>
          </a:xfrm>
          <a:prstGeom prst="rect">
            <a:avLst/>
          </a:prstGeom>
        </p:spPr>
        <p:txBody>
          <a:bodyPr vert="horz" lIns="91440" tIns="45720" rIns="91440" bIns="45720" rtlCol="0" anchor="ctr"/>
          <a:lstStyle>
            <a:lvl1pPr algn="r">
              <a:defRPr sz="900">
                <a:solidFill>
                  <a:schemeClr val="tx1">
                    <a:tint val="75000"/>
                  </a:schemeClr>
                </a:solidFill>
              </a:defRPr>
            </a:lvl1pPr>
          </a:lstStyle>
          <a:p>
            <a:fld id="{F0AFF185-B3B0-A34B-863D-A74A2D37B43C}" type="slidenum">
              <a:rPr lang="en-US" smtClean="0"/>
              <a:t>‹#›</a:t>
            </a:fld>
            <a:endParaRPr lang="en-US"/>
          </a:p>
        </p:txBody>
      </p:sp>
    </p:spTree>
    <p:extLst>
      <p:ext uri="{BB962C8B-B14F-4D97-AF65-F5344CB8AC3E}">
        <p14:creationId xmlns:p14="http://schemas.microsoft.com/office/powerpoint/2010/main" val="163192756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7" Type="http://schemas.openxmlformats.org/officeDocument/2006/relationships/image" Target="../media/image3.tiff"/><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hyperlink" Target="https://www.birmingham.ac.uk/schools/sport-exercise/staff/profile.aspx?ReferenceId=103884&amp;Name=dr-rebekah-lucas" TargetMode="External"/><Relationship Id="rId5" Type="http://schemas.openxmlformats.org/officeDocument/2006/relationships/image" Target="../media/image2.tiff"/><Relationship Id="rId4" Type="http://schemas.openxmlformats.org/officeDocument/2006/relationships/hyperlink" Target="http://sydney.edu.au/health-sciences/about/people/profiles/ollie.jay.php"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CCBE30F7-9F77-5743-BC35-63CD698C5F9F}"/>
              </a:ext>
            </a:extLst>
          </p:cNvPr>
          <p:cNvPicPr>
            <a:picLocks noChangeAspect="1"/>
          </p:cNvPicPr>
          <p:nvPr/>
        </p:nvPicPr>
        <p:blipFill rotWithShape="1">
          <a:blip r:embed="rId3">
            <a:alphaModFix amt="43000"/>
          </a:blip>
          <a:srcRect l="6420" t="11384" r="2051" b="25357"/>
          <a:stretch/>
        </p:blipFill>
        <p:spPr>
          <a:xfrm>
            <a:off x="-1" y="1402838"/>
            <a:ext cx="6855507" cy="2496312"/>
          </a:xfrm>
          <a:prstGeom prst="rect">
            <a:avLst/>
          </a:prstGeom>
        </p:spPr>
      </p:pic>
      <p:sp>
        <p:nvSpPr>
          <p:cNvPr id="13" name="Rectangle 12">
            <a:extLst>
              <a:ext uri="{FF2B5EF4-FFF2-40B4-BE49-F238E27FC236}">
                <a16:creationId xmlns:a16="http://schemas.microsoft.com/office/drawing/2014/main" id="{C6E8DEC2-470D-3845-896F-A730A3A0339C}"/>
              </a:ext>
            </a:extLst>
          </p:cNvPr>
          <p:cNvSpPr/>
          <p:nvPr/>
        </p:nvSpPr>
        <p:spPr>
          <a:xfrm>
            <a:off x="87925" y="3987795"/>
            <a:ext cx="3182813" cy="5055997"/>
          </a:xfrm>
          <a:prstGeom prst="rect">
            <a:avLst/>
          </a:prstGeom>
          <a:solidFill>
            <a:srgbClr val="E48797">
              <a:alpha val="5098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2DF20EB3-A63C-A64F-9498-2E3BD120C4D1}"/>
              </a:ext>
            </a:extLst>
          </p:cNvPr>
          <p:cNvSpPr/>
          <p:nvPr/>
        </p:nvSpPr>
        <p:spPr>
          <a:xfrm>
            <a:off x="0" y="0"/>
            <a:ext cx="6858000" cy="1406769"/>
          </a:xfrm>
          <a:prstGeom prst="rect">
            <a:avLst/>
          </a:prstGeom>
          <a:solidFill>
            <a:srgbClr val="7B23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F0B702EE-0881-BC42-B376-E28D6FBE5AF9}"/>
              </a:ext>
            </a:extLst>
          </p:cNvPr>
          <p:cNvSpPr txBox="1"/>
          <p:nvPr/>
        </p:nvSpPr>
        <p:spPr>
          <a:xfrm>
            <a:off x="87925" y="311891"/>
            <a:ext cx="4958862" cy="738664"/>
          </a:xfrm>
          <a:prstGeom prst="rect">
            <a:avLst/>
          </a:prstGeom>
          <a:noFill/>
        </p:spPr>
        <p:txBody>
          <a:bodyPr wrap="square" rtlCol="0">
            <a:spAutoFit/>
          </a:bodyPr>
          <a:lstStyle/>
          <a:p>
            <a:r>
              <a:rPr lang="en-US" sz="2400" b="1" dirty="0">
                <a:solidFill>
                  <a:srgbClr val="FFC000"/>
                </a:solidFill>
              </a:rPr>
              <a:t>2019 AMS ANNUAL MEETING</a:t>
            </a:r>
          </a:p>
          <a:p>
            <a:r>
              <a:rPr lang="en-US" dirty="0">
                <a:solidFill>
                  <a:srgbClr val="FFC000"/>
                </a:solidFill>
              </a:rPr>
              <a:t>JANUARY 6-10, 2019 | PHOENIX, AZ</a:t>
            </a:r>
          </a:p>
        </p:txBody>
      </p:sp>
      <p:sp>
        <p:nvSpPr>
          <p:cNvPr id="8" name="TextBox 7">
            <a:extLst>
              <a:ext uri="{FF2B5EF4-FFF2-40B4-BE49-F238E27FC236}">
                <a16:creationId xmlns:a16="http://schemas.microsoft.com/office/drawing/2014/main" id="{E586CB69-0782-6540-8957-908D8023E889}"/>
              </a:ext>
            </a:extLst>
          </p:cNvPr>
          <p:cNvSpPr txBox="1"/>
          <p:nvPr/>
        </p:nvSpPr>
        <p:spPr>
          <a:xfrm>
            <a:off x="87925" y="1591267"/>
            <a:ext cx="6629398" cy="1323439"/>
          </a:xfrm>
          <a:prstGeom prst="rect">
            <a:avLst/>
          </a:prstGeom>
          <a:solidFill>
            <a:srgbClr val="FFFFFF">
              <a:alpha val="50196"/>
            </a:srgbClr>
          </a:solidFill>
        </p:spPr>
        <p:txBody>
          <a:bodyPr wrap="square" rtlCol="0">
            <a:spAutoFit/>
          </a:bodyPr>
          <a:lstStyle/>
          <a:p>
            <a:pPr algn="ctr"/>
            <a:r>
              <a:rPr lang="en-US" sz="2800" b="1" i="1" dirty="0">
                <a:cs typeface="Arial" panose="020B0604020202020204" pitchFamily="34" charset="0"/>
              </a:rPr>
              <a:t>CORE SCIENCE KEYNOTE</a:t>
            </a:r>
          </a:p>
          <a:p>
            <a:pPr algn="ctr"/>
            <a:endParaRPr lang="en-US" sz="2800" dirty="0">
              <a:latin typeface="Arial" panose="020B0604020202020204" pitchFamily="34" charset="0"/>
              <a:cs typeface="Arial" panose="020B0604020202020204" pitchFamily="34" charset="0"/>
            </a:endParaRPr>
          </a:p>
          <a:p>
            <a:pPr algn="ctr"/>
            <a:r>
              <a:rPr lang="en-US" sz="2400" b="1" dirty="0">
                <a:latin typeface="Arial" panose="020B0604020202020204" pitchFamily="34" charset="0"/>
                <a:cs typeface="Arial" panose="020B0604020202020204" pitchFamily="34" charset="0"/>
              </a:rPr>
              <a:t>Extreme Heat and Health</a:t>
            </a:r>
          </a:p>
        </p:txBody>
      </p:sp>
      <p:sp>
        <p:nvSpPr>
          <p:cNvPr id="12" name="TextBox 11">
            <a:extLst>
              <a:ext uri="{FF2B5EF4-FFF2-40B4-BE49-F238E27FC236}">
                <a16:creationId xmlns:a16="http://schemas.microsoft.com/office/drawing/2014/main" id="{208B8251-DB7B-7A46-B558-2E8BBE5A507B}"/>
              </a:ext>
            </a:extLst>
          </p:cNvPr>
          <p:cNvSpPr txBox="1"/>
          <p:nvPr/>
        </p:nvSpPr>
        <p:spPr>
          <a:xfrm>
            <a:off x="87922" y="2923123"/>
            <a:ext cx="6629399" cy="584775"/>
          </a:xfrm>
          <a:prstGeom prst="rect">
            <a:avLst/>
          </a:prstGeom>
          <a:solidFill>
            <a:srgbClr val="FFFFFF">
              <a:alpha val="50196"/>
            </a:srgbClr>
          </a:solidFill>
        </p:spPr>
        <p:txBody>
          <a:bodyPr wrap="square" rtlCol="0">
            <a:spAutoFit/>
          </a:bodyPr>
          <a:lstStyle/>
          <a:p>
            <a:pPr algn="ctr"/>
            <a:r>
              <a:rPr lang="en-US" sz="1600" b="1" dirty="0">
                <a:latin typeface="Arial" panose="020B0604020202020204" pitchFamily="34" charset="0"/>
                <a:cs typeface="Arial" panose="020B0604020202020204" pitchFamily="34" charset="0"/>
              </a:rPr>
              <a:t>Come hear our featured speakers summarize the state of current knowledge in the field of Extreme Heat and Health. </a:t>
            </a:r>
          </a:p>
        </p:txBody>
      </p:sp>
      <p:sp>
        <p:nvSpPr>
          <p:cNvPr id="15" name="Rectangle 14">
            <a:extLst>
              <a:ext uri="{FF2B5EF4-FFF2-40B4-BE49-F238E27FC236}">
                <a16:creationId xmlns:a16="http://schemas.microsoft.com/office/drawing/2014/main" id="{7F84A2D3-8D5F-DB43-88BF-3871EB002937}"/>
              </a:ext>
            </a:extLst>
          </p:cNvPr>
          <p:cNvSpPr/>
          <p:nvPr/>
        </p:nvSpPr>
        <p:spPr>
          <a:xfrm>
            <a:off x="3534509" y="3996594"/>
            <a:ext cx="3182813" cy="5047197"/>
          </a:xfrm>
          <a:prstGeom prst="rect">
            <a:avLst/>
          </a:prstGeom>
          <a:solidFill>
            <a:srgbClr val="FFC000">
              <a:alpha val="5098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CB1596E2-BD2A-404D-B3E4-32624477D3F5}"/>
              </a:ext>
            </a:extLst>
          </p:cNvPr>
          <p:cNvSpPr txBox="1"/>
          <p:nvPr/>
        </p:nvSpPr>
        <p:spPr>
          <a:xfrm>
            <a:off x="87924" y="4022456"/>
            <a:ext cx="3182813" cy="2893100"/>
          </a:xfrm>
          <a:prstGeom prst="rect">
            <a:avLst/>
          </a:prstGeom>
          <a:noFill/>
        </p:spPr>
        <p:txBody>
          <a:bodyPr wrap="square" rtlCol="0">
            <a:spAutoFit/>
          </a:bodyPr>
          <a:lstStyle/>
          <a:p>
            <a:r>
              <a:rPr lang="en-US" sz="1400" b="1" dirty="0">
                <a:latin typeface="Arial" panose="020B0604020202020204" pitchFamily="34" charset="0"/>
                <a:cs typeface="Arial" panose="020B0604020202020204" pitchFamily="34" charset="0"/>
              </a:rPr>
              <a:t>Ollie Jay </a:t>
            </a:r>
            <a:r>
              <a:rPr lang="en-US" sz="1400" dirty="0">
                <a:latin typeface="Arial" panose="020B0604020202020204" pitchFamily="34" charset="0"/>
                <a:cs typeface="Arial" panose="020B0604020202020204" pitchFamily="34" charset="0"/>
              </a:rPr>
              <a:t>is an Associate Professor in Thermoregulatory Physiology, and Director of the Thermal Ergonomics Laboratory, in the Faculty of Health Sciences at the University of Sydney, and Lead Researcher of the Charles Perkins Centre (CPC) Research Node on Climate Adaptation and Health. His research activities primarily focus on developing a better understanding of the physiological and physical factors that determine human heat strain and the associated risk of heat-related </a:t>
            </a:r>
          </a:p>
        </p:txBody>
      </p:sp>
      <p:sp>
        <p:nvSpPr>
          <p:cNvPr id="17" name="TextBox 16">
            <a:extLst>
              <a:ext uri="{FF2B5EF4-FFF2-40B4-BE49-F238E27FC236}">
                <a16:creationId xmlns:a16="http://schemas.microsoft.com/office/drawing/2014/main" id="{84CF65D1-4C87-D147-9284-8B3F1390B686}"/>
              </a:ext>
            </a:extLst>
          </p:cNvPr>
          <p:cNvSpPr txBox="1"/>
          <p:nvPr/>
        </p:nvSpPr>
        <p:spPr>
          <a:xfrm>
            <a:off x="3534509" y="4070631"/>
            <a:ext cx="3182813" cy="2893100"/>
          </a:xfrm>
          <a:prstGeom prst="rect">
            <a:avLst/>
          </a:prstGeom>
          <a:noFill/>
        </p:spPr>
        <p:txBody>
          <a:bodyPr wrap="square" rtlCol="0">
            <a:spAutoFit/>
          </a:bodyPr>
          <a:lstStyle/>
          <a:p>
            <a:r>
              <a:rPr lang="en-US" sz="1400" b="1" dirty="0">
                <a:latin typeface="Arial" panose="020B0604020202020204" pitchFamily="34" charset="0"/>
                <a:cs typeface="Arial" panose="020B0604020202020204" pitchFamily="34" charset="0"/>
              </a:rPr>
              <a:t>Rebekah Lucas </a:t>
            </a:r>
            <a:r>
              <a:rPr lang="en-US" sz="1400" dirty="0">
                <a:latin typeface="Arial" panose="020B0604020202020204" pitchFamily="34" charset="0"/>
                <a:cs typeface="Arial" panose="020B0604020202020204" pitchFamily="34" charset="0"/>
              </a:rPr>
              <a:t>is a Lecturer in Physical Activity and Health within the School of Sport, Exercise, and Rehabilitation Sciences at the University of Birmingham. She is an integrative physiologist who is interested in how exercise and environmental medicine translates to clinical medicine and public health. Her research examines human tolerance and adaptation to physical and environmental stressors, with a particular focus on thermal vascular</a:t>
            </a:r>
          </a:p>
        </p:txBody>
      </p:sp>
      <p:pic>
        <p:nvPicPr>
          <p:cNvPr id="2" name="Picture 1">
            <a:hlinkClick r:id="rId4"/>
            <a:extLst>
              <a:ext uri="{FF2B5EF4-FFF2-40B4-BE49-F238E27FC236}">
                <a16:creationId xmlns:a16="http://schemas.microsoft.com/office/drawing/2014/main" id="{CFA8E09B-D37C-F54C-B4F5-E2A1E70CA285}"/>
              </a:ext>
            </a:extLst>
          </p:cNvPr>
          <p:cNvPicPr>
            <a:picLocks noChangeAspect="1"/>
          </p:cNvPicPr>
          <p:nvPr/>
        </p:nvPicPr>
        <p:blipFill rotWithShape="1">
          <a:blip r:embed="rId5"/>
          <a:srcRect t="17939"/>
          <a:stretch/>
        </p:blipFill>
        <p:spPr>
          <a:xfrm>
            <a:off x="1507068" y="6901530"/>
            <a:ext cx="1661956" cy="2045725"/>
          </a:xfrm>
          <a:prstGeom prst="rect">
            <a:avLst/>
          </a:prstGeom>
        </p:spPr>
      </p:pic>
      <p:sp>
        <p:nvSpPr>
          <p:cNvPr id="3" name="TextBox 2">
            <a:extLst>
              <a:ext uri="{FF2B5EF4-FFF2-40B4-BE49-F238E27FC236}">
                <a16:creationId xmlns:a16="http://schemas.microsoft.com/office/drawing/2014/main" id="{A06B50E8-38B3-A043-A37F-7B577B1B1D57}"/>
              </a:ext>
            </a:extLst>
          </p:cNvPr>
          <p:cNvSpPr txBox="1"/>
          <p:nvPr/>
        </p:nvSpPr>
        <p:spPr>
          <a:xfrm>
            <a:off x="87923" y="6782999"/>
            <a:ext cx="1469943" cy="2031325"/>
          </a:xfrm>
          <a:prstGeom prst="rect">
            <a:avLst/>
          </a:prstGeom>
          <a:noFill/>
        </p:spPr>
        <p:txBody>
          <a:bodyPr wrap="square" rtlCol="0">
            <a:spAutoFit/>
          </a:bodyPr>
          <a:lstStyle/>
          <a:p>
            <a:r>
              <a:rPr lang="en-US" sz="1400" dirty="0">
                <a:latin typeface="Arial" panose="020B0604020202020204" pitchFamily="34" charset="0"/>
                <a:cs typeface="Arial" panose="020B0604020202020204" pitchFamily="34" charset="0"/>
              </a:rPr>
              <a:t>health problems during work and/or physical activity, as well as among the general population during heat waves.</a:t>
            </a:r>
            <a:endParaRPr lang="en-US" sz="1400" dirty="0"/>
          </a:p>
        </p:txBody>
      </p:sp>
      <p:pic>
        <p:nvPicPr>
          <p:cNvPr id="10" name="Picture 9">
            <a:hlinkClick r:id="rId6"/>
            <a:extLst>
              <a:ext uri="{FF2B5EF4-FFF2-40B4-BE49-F238E27FC236}">
                <a16:creationId xmlns:a16="http://schemas.microsoft.com/office/drawing/2014/main" id="{0048A0FB-00B5-E843-9B5E-456CD0825FCC}"/>
              </a:ext>
            </a:extLst>
          </p:cNvPr>
          <p:cNvPicPr>
            <a:picLocks noChangeAspect="1"/>
          </p:cNvPicPr>
          <p:nvPr/>
        </p:nvPicPr>
        <p:blipFill rotWithShape="1">
          <a:blip r:embed="rId7"/>
          <a:srcRect l="12118" r="10371"/>
          <a:stretch/>
        </p:blipFill>
        <p:spPr>
          <a:xfrm>
            <a:off x="3656836" y="6901530"/>
            <a:ext cx="1625600" cy="2031699"/>
          </a:xfrm>
          <a:prstGeom prst="rect">
            <a:avLst/>
          </a:prstGeom>
        </p:spPr>
      </p:pic>
      <p:sp>
        <p:nvSpPr>
          <p:cNvPr id="18" name="TextBox 17">
            <a:extLst>
              <a:ext uri="{FF2B5EF4-FFF2-40B4-BE49-F238E27FC236}">
                <a16:creationId xmlns:a16="http://schemas.microsoft.com/office/drawing/2014/main" id="{C0224D8D-8653-2B4D-90D0-7EA1CAEE2E07}"/>
              </a:ext>
            </a:extLst>
          </p:cNvPr>
          <p:cNvSpPr txBox="1"/>
          <p:nvPr/>
        </p:nvSpPr>
        <p:spPr>
          <a:xfrm>
            <a:off x="5299368" y="6845898"/>
            <a:ext cx="1304631" cy="1815882"/>
          </a:xfrm>
          <a:prstGeom prst="rect">
            <a:avLst/>
          </a:prstGeom>
          <a:noFill/>
        </p:spPr>
        <p:txBody>
          <a:bodyPr wrap="square" rtlCol="0">
            <a:spAutoFit/>
          </a:bodyPr>
          <a:lstStyle/>
          <a:p>
            <a:r>
              <a:rPr lang="en-US" sz="1400" dirty="0">
                <a:latin typeface="Arial" panose="020B0604020202020204" pitchFamily="34" charset="0"/>
                <a:cs typeface="Arial" panose="020B0604020202020204" pitchFamily="34" charset="0"/>
              </a:rPr>
              <a:t>physiology to examine the limits of human functional capacity in climatic extremes.</a:t>
            </a:r>
            <a:endParaRPr lang="en-US" sz="1400" dirty="0"/>
          </a:p>
        </p:txBody>
      </p:sp>
    </p:spTree>
    <p:extLst>
      <p:ext uri="{BB962C8B-B14F-4D97-AF65-F5344CB8AC3E}">
        <p14:creationId xmlns:p14="http://schemas.microsoft.com/office/powerpoint/2010/main" val="367420450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192</TotalTime>
  <Words>239</Words>
  <Application>Microsoft Macintosh PowerPoint</Application>
  <PresentationFormat>On-screen Show (4:3)</PresentationFormat>
  <Paragraphs>12</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Calibri Light</vt:lpstr>
      <vt:lpstr>Office Theme</vt:lpstr>
      <vt:lpstr>PowerPoint Presentation</vt:lpstr>
    </vt:vector>
  </TitlesOfParts>
  <Company/>
  <LinksUpToDate>false</LinksUpToDate>
  <SharedDoc>false</SharedDoc>
  <HyperlinksChanged>false</HyperlinksChanged>
  <AppVersion>16.0013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Augusta Williams</dc:creator>
  <cp:lastModifiedBy>Augusta Williams</cp:lastModifiedBy>
  <cp:revision>47</cp:revision>
  <dcterms:created xsi:type="dcterms:W3CDTF">2018-07-10T15:29:04Z</dcterms:created>
  <dcterms:modified xsi:type="dcterms:W3CDTF">2018-07-26T00:12:31Z</dcterms:modified>
</cp:coreProperties>
</file>

<file path=docProps/thumbnail.jpeg>
</file>